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60" r:id="rId2"/>
  </p:sldIdLst>
  <p:sldSz cx="7772400" cy="10058400"/>
  <p:notesSz cx="7102475" cy="93884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558"/>
  </p:normalViewPr>
  <p:slideViewPr>
    <p:cSldViewPr snapToGrid="0">
      <p:cViewPr>
        <p:scale>
          <a:sx n="200" d="100"/>
          <a:sy n="200" d="100"/>
        </p:scale>
        <p:origin x="-120" y="-3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471054"/>
          </a:xfrm>
          <a:prstGeom prst="rect">
            <a:avLst/>
          </a:prstGeom>
        </p:spPr>
        <p:txBody>
          <a:bodyPr vert="horz" lIns="94229" tIns="47114" rIns="94229" bIns="47114" rtlCol="0"/>
          <a:lstStyle>
            <a:lvl1pPr algn="r">
              <a:defRPr sz="1200"/>
            </a:lvl1pPr>
          </a:lstStyle>
          <a:p>
            <a:fld id="{8F8E9F2F-3BAC-7B41-85D7-B47B4A93DFED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27275" y="1173163"/>
            <a:ext cx="2447925" cy="31686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229" tIns="47114" rIns="94229" bIns="4711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518204"/>
            <a:ext cx="5681980" cy="3696712"/>
          </a:xfrm>
          <a:prstGeom prst="rect">
            <a:avLst/>
          </a:prstGeom>
        </p:spPr>
        <p:txBody>
          <a:bodyPr vert="horz" lIns="94229" tIns="47114" rIns="94229" bIns="4711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2" y="8917422"/>
            <a:ext cx="3077739" cy="471053"/>
          </a:xfrm>
          <a:prstGeom prst="rect">
            <a:avLst/>
          </a:prstGeom>
        </p:spPr>
        <p:txBody>
          <a:bodyPr vert="horz" lIns="94229" tIns="47114" rIns="94229" bIns="47114" rtlCol="0" anchor="b"/>
          <a:lstStyle>
            <a:lvl1pPr algn="r">
              <a:defRPr sz="1200"/>
            </a:lvl1pPr>
          </a:lstStyle>
          <a:p>
            <a:fld id="{13ADA712-873A-DF40-A5E1-48FB0CF87C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49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2289">
              <a:defRPr/>
            </a:pPr>
            <a:r>
              <a:rPr lang="en-US" dirty="0"/>
              <a:t>Start 6-week menu cycle on first day of school. Use “Arial” font size 7 for all text except headings. Use the TAB key to move between days for each week. CLICK next row to move to following week.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ADA712-873A-DF40-A5E1-48FB0CF87CF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15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Breakfast 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3BCA6E85-459C-F44D-A79F-14383832C0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55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ondary Lunch M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A7DC6E3-7B3D-149D-2684-CB1DD038A7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5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52F6-2B70-8E42-BD12-A78141788F5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8AE31-D1DB-CA4C-B31C-7EC3F66A24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874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a0000@metzcorp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BDEBE8AF-F506-E070-E7E1-7E29FDEC1FB5}"/>
              </a:ext>
            </a:extLst>
          </p:cNvPr>
          <p:cNvSpPr txBox="1"/>
          <p:nvPr/>
        </p:nvSpPr>
        <p:spPr>
          <a:xfrm>
            <a:off x="230330" y="347446"/>
            <a:ext cx="36558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Glassboro School District 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Bowe Middle School Lunch Menu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A3B033-1A7F-5FCA-336F-9C53E68F0C68}"/>
              </a:ext>
            </a:extLst>
          </p:cNvPr>
          <p:cNvSpPr txBox="1"/>
          <p:nvPr/>
        </p:nvSpPr>
        <p:spPr>
          <a:xfrm>
            <a:off x="746975" y="5421572"/>
            <a:ext cx="51966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Weekly Theme! EAT MORE FRUITS &amp; VEGETABLES DAY!!!!!!!!!!!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52796EF-FB23-777B-5FD0-D42C3953583D}"/>
              </a:ext>
            </a:extLst>
          </p:cNvPr>
          <p:cNvSpPr txBox="1"/>
          <p:nvPr/>
        </p:nvSpPr>
        <p:spPr>
          <a:xfrm>
            <a:off x="746975" y="6853362"/>
            <a:ext cx="51966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Weekly Theme! MEMORIAL DAY!!!!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D1D13F-7228-30A5-821E-B2F189D7280B}"/>
              </a:ext>
            </a:extLst>
          </p:cNvPr>
          <p:cNvSpPr txBox="1"/>
          <p:nvPr/>
        </p:nvSpPr>
        <p:spPr>
          <a:xfrm>
            <a:off x="321956" y="8340620"/>
            <a:ext cx="3286217" cy="60785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Glassboro Bowe Middle School</a:t>
            </a:r>
          </a:p>
          <a:p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Tim Smith, Food Service Director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856.652.2700 ext.4712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ma1592@metzcorp.com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B251A23-A0AD-F293-E0F2-2B5B02F0B517}"/>
              </a:ext>
            </a:extLst>
          </p:cNvPr>
          <p:cNvSpPr txBox="1"/>
          <p:nvPr/>
        </p:nvSpPr>
        <p:spPr>
          <a:xfrm>
            <a:off x="3760100" y="8340619"/>
            <a:ext cx="2672499" cy="607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Meal Prices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Student Lunch		$3.35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Free/Reduced Lunch		$0.00</a:t>
            </a:r>
          </a:p>
          <a:p>
            <a:r>
              <a:rPr lang="en-US" sz="700" dirty="0">
                <a:latin typeface="Arial" panose="020B0604020202020204" pitchFamily="34" charset="0"/>
                <a:cs typeface="Arial" panose="020B0604020202020204" pitchFamily="34" charset="0"/>
              </a:rPr>
              <a:t>Faculty Lunch		$4.50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F71515B-D12A-A17F-C029-4C39ADFB814F}"/>
              </a:ext>
            </a:extLst>
          </p:cNvPr>
          <p:cNvSpPr txBox="1"/>
          <p:nvPr/>
        </p:nvSpPr>
        <p:spPr>
          <a:xfrm>
            <a:off x="5943600" y="1188720"/>
            <a:ext cx="1588076" cy="4285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000" b="1" dirty="0">
                <a:effectLst/>
                <a:latin typeface="Arial" panose="020B0604020202020204" pitchFamily="34" charset="0"/>
              </a:rPr>
              <a:t>What is a Meal?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Students must choose at least 3 of the 5 components available for the school lunch price.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Whole Grain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Protein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Vegetable </a:t>
            </a: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- Choice of Fruit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- Choice of Milk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A minimum ½ cup serving of fruit or vegetable must accompany a reimbursable lunch.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Vegetable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Hot vegetable, leafy salad, composed bean salad, seasonal fresh vegetables.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Fruit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Seasonal fresh fruits, </a:t>
            </a:r>
            <a:br>
              <a:rPr lang="en-US" sz="700" dirty="0">
                <a:effectLst/>
                <a:latin typeface="Arial" panose="020B0604020202020204" pitchFamily="34" charset="0"/>
              </a:rPr>
            </a:br>
            <a:r>
              <a:rPr lang="en-US" sz="700" dirty="0">
                <a:effectLst/>
                <a:latin typeface="Arial" panose="020B0604020202020204" pitchFamily="34" charset="0"/>
              </a:rPr>
              <a:t>canned fruit in light syrup, 100% fruit juice.</a:t>
            </a:r>
          </a:p>
          <a:p>
            <a:pPr>
              <a:spcBef>
                <a:spcPts val="600"/>
              </a:spcBef>
              <a:spcAft>
                <a:spcPts val="300"/>
              </a:spcAft>
            </a:pPr>
            <a:r>
              <a:rPr lang="en-US" sz="800" b="1" dirty="0">
                <a:effectLst/>
                <a:latin typeface="Arial" panose="020B0604020202020204" pitchFamily="34" charset="0"/>
              </a:rPr>
              <a:t>Choice of Milk</a:t>
            </a:r>
            <a:endParaRPr lang="en-US" sz="800" dirty="0">
              <a:effectLst/>
              <a:latin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1% white, fat-free chocolate, and strawberry and Lactaid.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US" sz="1000" b="1" dirty="0">
                <a:effectLst/>
                <a:latin typeface="Arial" panose="020B0604020202020204" pitchFamily="34" charset="0"/>
              </a:rPr>
              <a:t>Daily Alternates</a:t>
            </a:r>
            <a:endParaRPr lang="en-US" sz="1000" dirty="0">
              <a:effectLst/>
              <a:latin typeface="Arial" panose="020B0604020202020204" pitchFamily="34" charset="0"/>
            </a:endParaRPr>
          </a:p>
          <a:p>
            <a:r>
              <a:rPr lang="en-US" sz="700" dirty="0">
                <a:effectLst/>
                <a:latin typeface="Arial" panose="020B0604020202020204" pitchFamily="34" charset="0"/>
              </a:rPr>
              <a:t>Fresh Entree Salad, Asst. Hot Sandwiches.</a:t>
            </a:r>
          </a:p>
          <a:p>
            <a:pPr>
              <a:spcAft>
                <a:spcPts val="600"/>
              </a:spcAft>
            </a:pPr>
            <a:r>
              <a:rPr lang="en-US" sz="700" dirty="0">
                <a:effectLst/>
                <a:latin typeface="Arial" panose="020B0604020202020204" pitchFamily="34" charset="0"/>
              </a:rPr>
              <a:t>Weekly Cold Cut Sandwiches or Wraps, Asst. Pizza Slices.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C44649-11C2-A7B9-87AC-2EF22C114A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84" y="1218500"/>
            <a:ext cx="425019" cy="15000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DD07AB3-2E9A-212B-0CD0-BFE38BBD2A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84" y="2643888"/>
            <a:ext cx="425019" cy="1500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36BDF9E-80EC-A765-7EB3-F1C65DECC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84" y="4075999"/>
            <a:ext cx="425019" cy="1500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F2C3C4A-8FD8-1A27-9B57-2EF61A4D19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84" y="5508111"/>
            <a:ext cx="425019" cy="15000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8A493F-733A-973C-ACA2-306085A070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1784" y="6933500"/>
            <a:ext cx="425019" cy="1500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BC72D95-B47A-A2D3-7312-4B3B9E0A65A4}"/>
              </a:ext>
            </a:extLst>
          </p:cNvPr>
          <p:cNvSpPr txBox="1"/>
          <p:nvPr/>
        </p:nvSpPr>
        <p:spPr>
          <a:xfrm>
            <a:off x="746975" y="3992822"/>
            <a:ext cx="51966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Weekly Theme! HAPPY MOTHER’S DAY!!!!!!!!!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AA68992-1796-F830-41EE-D403E64D4051}"/>
              </a:ext>
            </a:extLst>
          </p:cNvPr>
          <p:cNvSpPr txBox="1"/>
          <p:nvPr/>
        </p:nvSpPr>
        <p:spPr>
          <a:xfrm>
            <a:off x="746975" y="2564072"/>
            <a:ext cx="51966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Weekly Theme! CINCO de MAYO &amp; TEACHER APPRECIATION DAY!!!! 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56CF57B-F748-0429-3188-2F29F4910A87}"/>
              </a:ext>
            </a:extLst>
          </p:cNvPr>
          <p:cNvSpPr txBox="1"/>
          <p:nvPr/>
        </p:nvSpPr>
        <p:spPr>
          <a:xfrm>
            <a:off x="746975" y="1135322"/>
            <a:ext cx="5196625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00" b="1" dirty="0">
                <a:latin typeface="Arial" panose="020B0604020202020204" pitchFamily="34" charset="0"/>
                <a:cs typeface="Arial" panose="020B0604020202020204" pitchFamily="34" charset="0"/>
              </a:rPr>
              <a:t>Weekly Theme! SCHOOL LUNCH HERO DAY!!!!!</a:t>
            </a:r>
            <a:endParaRPr lang="en-US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ED7C3D-C659-2757-F388-F0FE23F895C7}"/>
              </a:ext>
            </a:extLst>
          </p:cNvPr>
          <p:cNvSpPr txBox="1"/>
          <p:nvPr/>
        </p:nvSpPr>
        <p:spPr>
          <a:xfrm>
            <a:off x="5943600" y="7406640"/>
            <a:ext cx="1598470" cy="9156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7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(V) Vegetarian</a:t>
            </a:r>
          </a:p>
          <a:p>
            <a:pPr algn="l">
              <a:spcAft>
                <a:spcPts val="300"/>
              </a:spcAft>
            </a:pPr>
            <a:r>
              <a:rPr lang="en-US" sz="7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These items do not contain meat, poultry, or seafood, but may contain dairy and/or egg</a:t>
            </a:r>
          </a:p>
          <a:p>
            <a:pPr algn="l"/>
            <a:r>
              <a:rPr lang="en-US" sz="700" b="1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(VG) Vegan </a:t>
            </a:r>
          </a:p>
          <a:p>
            <a:pPr algn="l"/>
            <a:r>
              <a:rPr lang="en-US" sz="700" b="0" i="1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These items do not contain any animal products</a:t>
            </a:r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5ED2F788-8645-2E30-275E-9F2C5102983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5759573"/>
              </p:ext>
            </p:extLst>
          </p:nvPr>
        </p:nvGraphicFramePr>
        <p:xfrm>
          <a:off x="230330" y="1476320"/>
          <a:ext cx="571327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Nashville Hot Chicken 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 Brioche Bun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Bosco Sticks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w/Marinara Sauce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Crinkle Cut Fries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Steamed Cauliflower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BC3A05DA-A128-960D-7C3C-5BCA560629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498742"/>
              </p:ext>
            </p:extLst>
          </p:nvPr>
        </p:nvGraphicFramePr>
        <p:xfrm>
          <a:off x="230330" y="2905274"/>
          <a:ext cx="571327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Cinco de Mayo Bar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Hard/Soft Taco Shell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Asst. Toppings / Rice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Hot Ham &amp; Cheese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On a Pretzel Roll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Tomato Soup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Mozzarella Sticks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w/Marinara Sauce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Dinner Roll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Cowboy Burger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Asst. Toppings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Grilled Chicken BLT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Black Beans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Seasoned Corn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Steamed Carrots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Sauteed Spinach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Curly Fries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BBQ Baked Beans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B9B75C48-5785-BEC6-4974-6AE4C3A107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391100"/>
              </p:ext>
            </p:extLst>
          </p:nvPr>
        </p:nvGraphicFramePr>
        <p:xfrm>
          <a:off x="230330" y="4333205"/>
          <a:ext cx="571327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Meatball Parmesan Sandwich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Popcorn Chicken Mashed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Potato Bowl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w/Chicken Gravy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Build Your Own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Breakfast Sandwich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Chicken Alfredo Pasta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Bread Sticks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Pizza Crunchers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w/Marinara Sauce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Seasoned Green Beans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Roasted Corn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Tri Patty Hashbrown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Mixed Vegetables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Side Caesar Salad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3FE72096-D4BE-637D-0DB1-BBB0EBC19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423258"/>
              </p:ext>
            </p:extLst>
          </p:nvPr>
        </p:nvGraphicFramePr>
        <p:xfrm>
          <a:off x="230330" y="5760720"/>
          <a:ext cx="571327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Werkz</a:t>
                      </a: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Mac &amp; Cheese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Dinner Roll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Chicken Soft Taco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Seasoned Rice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Double Cheeseburger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w/L&amp;T &amp; Pickles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Pancakes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Sausage Patty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Chicken Tenders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Buttered Noodles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Steamed Broccoli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Refried Beans w/Cheese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Corn on the Cobb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Tater Tots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Glazed Carrots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FC5B6835-4687-8371-A67C-FD5732AF57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2904886"/>
              </p:ext>
            </p:extLst>
          </p:nvPr>
        </p:nvGraphicFramePr>
        <p:xfrm>
          <a:off x="230330" y="7182497"/>
          <a:ext cx="5713270" cy="10267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654">
                  <a:extLst>
                    <a:ext uri="{9D8B030D-6E8A-4147-A177-3AD203B41FA5}">
                      <a16:colId xmlns:a16="http://schemas.microsoft.com/office/drawing/2014/main" val="823824092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18463050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633179445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3188390227"/>
                    </a:ext>
                  </a:extLst>
                </a:gridCol>
                <a:gridCol w="1142654">
                  <a:extLst>
                    <a:ext uri="{9D8B030D-6E8A-4147-A177-3AD203B41FA5}">
                      <a16:colId xmlns:a16="http://schemas.microsoft.com/office/drawing/2014/main" val="417446322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NO SCHOOL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Pasta w/ Meat Sauce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Garlic Toast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Philly Cheese Steak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Peppers/Onions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Chicken &amp; Waffles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Beef Tacos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Spanish Rice</a:t>
                      </a:r>
                    </a:p>
                  </a:txBody>
                  <a:tcPr marL="0" marR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670729"/>
                  </a:ext>
                </a:extLst>
              </a:tr>
              <a:tr h="340926"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70AD47">
                            <a:lumMod val="75000"/>
                          </a:srgbClr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Green Beans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Seasoned Potato Wedges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Seasoned Corn</a:t>
                      </a: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70AD47">
                              <a:lumMod val="75000"/>
                            </a:srgb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FEATURED VEGGIES</a:t>
                      </a:r>
                    </a:p>
                    <a:p>
                      <a:pPr marL="0" marR="0" lvl="0" indent="0" algn="ctr" defTabSz="77724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7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Cheesy Pinto Beans</a:t>
                      </a:r>
                      <a:endParaRPr kumimoji="0" lang="en-US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65214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93003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1463</TotalTime>
  <Words>531</Words>
  <Application>Microsoft Office PowerPoint</Application>
  <PresentationFormat>Custom</PresentationFormat>
  <Paragraphs>126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Katrina Joyce</dc:creator>
  <cp:lastModifiedBy>Smith, Timothy</cp:lastModifiedBy>
  <cp:revision>136</cp:revision>
  <cp:lastPrinted>2025-04-11T17:34:10Z</cp:lastPrinted>
  <dcterms:created xsi:type="dcterms:W3CDTF">2024-05-02T17:25:29Z</dcterms:created>
  <dcterms:modified xsi:type="dcterms:W3CDTF">2025-04-11T17:34:12Z</dcterms:modified>
</cp:coreProperties>
</file>