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1.xml" ContentType="application/vnd.openxmlformats-officedocument.theme+xml"/>
  <Override PartName="/ppt/notesMasters/notesMaster1.xml" ContentType="application/vnd.openxmlformats-officedocument.presentationml.notesMaster+xml"/>
  <Override PartName="/ppt/theme/theme2.xml" ContentType="application/vnd.openxmlformats-officedocument.theme+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9"/>
  </p:notesMasterIdLst>
  <p:sldIdLst>
    <p:sldId id="256" r:id="rId2"/>
    <p:sldId id="257" r:id="rId3"/>
    <p:sldId id="259" r:id="rId4"/>
    <p:sldId id="264" r:id="rId5"/>
    <p:sldId id="275" r:id="rId6"/>
    <p:sldId id="276" r:id="rId7"/>
    <p:sldId id="263" r:id="rId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2" d="100"/>
          <a:sy n="62" d="100"/>
        </p:scale>
        <p:origin x="1400" y="56"/>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customXml" Target="../customXml/item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customXml" Target="../customXml/item2.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notesMaster" Target="notesMasters/notesMaster1.xml"/><Relationship Id="rId14" Type="http://schemas.openxmlformats.org/officeDocument/2006/relationships/customXml" Target="../customXml/item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F92BB21-B49A-4AF9-944B-5301E3782EC6}" type="datetimeFigureOut">
              <a:rPr lang="en-US" smtClean="0"/>
              <a:t>5/13/2022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325276D-8FD4-4CA4-89B1-3E1B230A7AC4}" type="slidenum">
              <a:rPr lang="en-US" smtClean="0"/>
              <a:t>‹#›</a:t>
            </a:fld>
            <a:endParaRPr lang="en-US"/>
          </a:p>
        </p:txBody>
      </p:sp>
    </p:spTree>
    <p:extLst>
      <p:ext uri="{BB962C8B-B14F-4D97-AF65-F5344CB8AC3E}">
        <p14:creationId xmlns:p14="http://schemas.microsoft.com/office/powerpoint/2010/main" val="394408069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325276D-8FD4-4CA4-89B1-3E1B230A7AC4}" type="slidenum">
              <a:rPr lang="en-US" smtClean="0"/>
              <a:t>5</a:t>
            </a:fld>
            <a:endParaRPr lang="en-US"/>
          </a:p>
        </p:txBody>
      </p:sp>
    </p:spTree>
    <p:extLst>
      <p:ext uri="{BB962C8B-B14F-4D97-AF65-F5344CB8AC3E}">
        <p14:creationId xmlns:p14="http://schemas.microsoft.com/office/powerpoint/2010/main" val="215585551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325276D-8FD4-4CA4-89B1-3E1B230A7AC4}" type="slidenum">
              <a:rPr lang="en-US" smtClean="0"/>
              <a:t>6</a:t>
            </a:fld>
            <a:endParaRPr lang="en-US"/>
          </a:p>
        </p:txBody>
      </p:sp>
    </p:spTree>
    <p:extLst>
      <p:ext uri="{BB962C8B-B14F-4D97-AF65-F5344CB8AC3E}">
        <p14:creationId xmlns:p14="http://schemas.microsoft.com/office/powerpoint/2010/main" val="215585551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A5DFA319-E3CC-4BDC-BCB5-825973436D9A}" type="datetimeFigureOut">
              <a:rPr lang="en-US" smtClean="0"/>
              <a:t>5/13/2022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1FA394-FDA1-4E33-A03A-5540DB354370}" type="slidenum">
              <a:rPr lang="en-US" smtClean="0"/>
              <a:t>‹#›</a:t>
            </a:fld>
            <a:endParaRPr lang="en-US" dirty="0"/>
          </a:p>
        </p:txBody>
      </p:sp>
    </p:spTree>
    <p:extLst>
      <p:ext uri="{BB962C8B-B14F-4D97-AF65-F5344CB8AC3E}">
        <p14:creationId xmlns:p14="http://schemas.microsoft.com/office/powerpoint/2010/main" val="2490731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5DFA319-E3CC-4BDC-BCB5-825973436D9A}" type="datetimeFigureOut">
              <a:rPr lang="en-US" smtClean="0"/>
              <a:t>5/13/2022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1FA394-FDA1-4E33-A03A-5540DB354370}" type="slidenum">
              <a:rPr lang="en-US" smtClean="0"/>
              <a:t>‹#›</a:t>
            </a:fld>
            <a:endParaRPr lang="en-US" dirty="0"/>
          </a:p>
        </p:txBody>
      </p:sp>
    </p:spTree>
    <p:extLst>
      <p:ext uri="{BB962C8B-B14F-4D97-AF65-F5344CB8AC3E}">
        <p14:creationId xmlns:p14="http://schemas.microsoft.com/office/powerpoint/2010/main" val="4585407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5DFA319-E3CC-4BDC-BCB5-825973436D9A}" type="datetimeFigureOut">
              <a:rPr lang="en-US" smtClean="0"/>
              <a:t>5/13/2022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1FA394-FDA1-4E33-A03A-5540DB354370}" type="slidenum">
              <a:rPr lang="en-US" smtClean="0"/>
              <a:t>‹#›</a:t>
            </a:fld>
            <a:endParaRPr lang="en-US" dirty="0"/>
          </a:p>
        </p:txBody>
      </p:sp>
    </p:spTree>
    <p:extLst>
      <p:ext uri="{BB962C8B-B14F-4D97-AF65-F5344CB8AC3E}">
        <p14:creationId xmlns:p14="http://schemas.microsoft.com/office/powerpoint/2010/main" val="371313323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5DFA319-E3CC-4BDC-BCB5-825973436D9A}" type="datetimeFigureOut">
              <a:rPr lang="en-US" smtClean="0"/>
              <a:t>5/13/2022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1FA394-FDA1-4E33-A03A-5540DB354370}" type="slidenum">
              <a:rPr lang="en-US" smtClean="0"/>
              <a:t>‹#›</a:t>
            </a:fld>
            <a:endParaRPr lang="en-US" dirty="0"/>
          </a:p>
        </p:txBody>
      </p:sp>
    </p:spTree>
    <p:extLst>
      <p:ext uri="{BB962C8B-B14F-4D97-AF65-F5344CB8AC3E}">
        <p14:creationId xmlns:p14="http://schemas.microsoft.com/office/powerpoint/2010/main" val="15923349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A5DFA319-E3CC-4BDC-BCB5-825973436D9A}" type="datetimeFigureOut">
              <a:rPr lang="en-US" smtClean="0"/>
              <a:t>5/13/2022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1FA394-FDA1-4E33-A03A-5540DB354370}" type="slidenum">
              <a:rPr lang="en-US" smtClean="0"/>
              <a:t>‹#›</a:t>
            </a:fld>
            <a:endParaRPr lang="en-US" dirty="0"/>
          </a:p>
        </p:txBody>
      </p:sp>
    </p:spTree>
    <p:extLst>
      <p:ext uri="{BB962C8B-B14F-4D97-AF65-F5344CB8AC3E}">
        <p14:creationId xmlns:p14="http://schemas.microsoft.com/office/powerpoint/2010/main" val="28681714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A5DFA319-E3CC-4BDC-BCB5-825973436D9A}" type="datetimeFigureOut">
              <a:rPr lang="en-US" smtClean="0"/>
              <a:t>5/13/2022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891FA394-FDA1-4E33-A03A-5540DB354370}" type="slidenum">
              <a:rPr lang="en-US" smtClean="0"/>
              <a:t>‹#›</a:t>
            </a:fld>
            <a:endParaRPr lang="en-US" dirty="0"/>
          </a:p>
        </p:txBody>
      </p:sp>
    </p:spTree>
    <p:extLst>
      <p:ext uri="{BB962C8B-B14F-4D97-AF65-F5344CB8AC3E}">
        <p14:creationId xmlns:p14="http://schemas.microsoft.com/office/powerpoint/2010/main" val="245678497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A5DFA319-E3CC-4BDC-BCB5-825973436D9A}" type="datetimeFigureOut">
              <a:rPr lang="en-US" smtClean="0"/>
              <a:t>5/13/2022</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891FA394-FDA1-4E33-A03A-5540DB354370}" type="slidenum">
              <a:rPr lang="en-US" smtClean="0"/>
              <a:t>‹#›</a:t>
            </a:fld>
            <a:endParaRPr lang="en-US" dirty="0"/>
          </a:p>
        </p:txBody>
      </p:sp>
    </p:spTree>
    <p:extLst>
      <p:ext uri="{BB962C8B-B14F-4D97-AF65-F5344CB8AC3E}">
        <p14:creationId xmlns:p14="http://schemas.microsoft.com/office/powerpoint/2010/main" val="275448135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A5DFA319-E3CC-4BDC-BCB5-825973436D9A}" type="datetimeFigureOut">
              <a:rPr lang="en-US" smtClean="0"/>
              <a:t>5/13/2022</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891FA394-FDA1-4E33-A03A-5540DB354370}" type="slidenum">
              <a:rPr lang="en-US" smtClean="0"/>
              <a:t>‹#›</a:t>
            </a:fld>
            <a:endParaRPr lang="en-US" dirty="0"/>
          </a:p>
        </p:txBody>
      </p:sp>
    </p:spTree>
    <p:extLst>
      <p:ext uri="{BB962C8B-B14F-4D97-AF65-F5344CB8AC3E}">
        <p14:creationId xmlns:p14="http://schemas.microsoft.com/office/powerpoint/2010/main" val="67785608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5DFA319-E3CC-4BDC-BCB5-825973436D9A}" type="datetimeFigureOut">
              <a:rPr lang="en-US" smtClean="0"/>
              <a:t>5/13/2022</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891FA394-FDA1-4E33-A03A-5540DB354370}" type="slidenum">
              <a:rPr lang="en-US" smtClean="0"/>
              <a:t>‹#›</a:t>
            </a:fld>
            <a:endParaRPr lang="en-US" dirty="0"/>
          </a:p>
        </p:txBody>
      </p:sp>
    </p:spTree>
    <p:extLst>
      <p:ext uri="{BB962C8B-B14F-4D97-AF65-F5344CB8AC3E}">
        <p14:creationId xmlns:p14="http://schemas.microsoft.com/office/powerpoint/2010/main" val="14045465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A5DFA319-E3CC-4BDC-BCB5-825973436D9A}" type="datetimeFigureOut">
              <a:rPr lang="en-US" smtClean="0"/>
              <a:t>5/13/2022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891FA394-FDA1-4E33-A03A-5540DB354370}" type="slidenum">
              <a:rPr lang="en-US" smtClean="0"/>
              <a:t>‹#›</a:t>
            </a:fld>
            <a:endParaRPr lang="en-US" dirty="0"/>
          </a:p>
        </p:txBody>
      </p:sp>
    </p:spTree>
    <p:extLst>
      <p:ext uri="{BB962C8B-B14F-4D97-AF65-F5344CB8AC3E}">
        <p14:creationId xmlns:p14="http://schemas.microsoft.com/office/powerpoint/2010/main" val="47792127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A5DFA319-E3CC-4BDC-BCB5-825973436D9A}" type="datetimeFigureOut">
              <a:rPr lang="en-US" smtClean="0"/>
              <a:t>5/13/2022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891FA394-FDA1-4E33-A03A-5540DB354370}" type="slidenum">
              <a:rPr lang="en-US" smtClean="0"/>
              <a:t>‹#›</a:t>
            </a:fld>
            <a:endParaRPr lang="en-US" dirty="0"/>
          </a:p>
        </p:txBody>
      </p:sp>
    </p:spTree>
    <p:extLst>
      <p:ext uri="{BB962C8B-B14F-4D97-AF65-F5344CB8AC3E}">
        <p14:creationId xmlns:p14="http://schemas.microsoft.com/office/powerpoint/2010/main" val="331161604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5DFA319-E3CC-4BDC-BCB5-825973436D9A}" type="datetimeFigureOut">
              <a:rPr lang="en-US" smtClean="0"/>
              <a:t>5/13/2022</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91FA394-FDA1-4E33-A03A-5540DB354370}" type="slidenum">
              <a:rPr lang="en-US" smtClean="0"/>
              <a:t>‹#›</a:t>
            </a:fld>
            <a:endParaRPr lang="en-US" dirty="0"/>
          </a:p>
        </p:txBody>
      </p:sp>
    </p:spTree>
    <p:extLst>
      <p:ext uri="{BB962C8B-B14F-4D97-AF65-F5344CB8AC3E}">
        <p14:creationId xmlns:p14="http://schemas.microsoft.com/office/powerpoint/2010/main" val="407801418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57200" y="457200"/>
            <a:ext cx="8229600" cy="1938992"/>
          </a:xfrm>
          <a:prstGeom prst="rect">
            <a:avLst/>
          </a:prstGeom>
          <a:noFill/>
        </p:spPr>
        <p:txBody>
          <a:bodyPr wrap="square" rtlCol="0">
            <a:spAutoFit/>
          </a:bodyPr>
          <a:lstStyle/>
          <a:p>
            <a:pPr algn="ctr"/>
            <a:r>
              <a:rPr lang="en-US" sz="4000" b="1" dirty="0"/>
              <a:t>Dorothy L. Bullock Elementary School</a:t>
            </a:r>
          </a:p>
          <a:p>
            <a:pPr algn="ctr"/>
            <a:r>
              <a:rPr lang="en-US" sz="3600" dirty="0"/>
              <a:t>Glassboro, NJ </a:t>
            </a:r>
          </a:p>
          <a:p>
            <a:pPr algn="ctr"/>
            <a:r>
              <a:rPr lang="en-US" sz="4400" b="1" dirty="0"/>
              <a:t>Art Curriculum</a:t>
            </a:r>
          </a:p>
        </p:txBody>
      </p:sp>
      <p:pic>
        <p:nvPicPr>
          <p:cNvPr id="1026" name="Picture 2" descr="L:\Bulldog Clipart\CLIP_ART_OF_225726_SMPNG.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85295" y="2438400"/>
            <a:ext cx="4173410" cy="3493144"/>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p:nvPr/>
        </p:nvSpPr>
        <p:spPr>
          <a:xfrm>
            <a:off x="152400" y="228600"/>
            <a:ext cx="8839200" cy="6477000"/>
          </a:xfrm>
          <a:prstGeom prst="rect">
            <a:avLst/>
          </a:prstGeom>
          <a:no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TextBox 5"/>
          <p:cNvSpPr txBox="1"/>
          <p:nvPr/>
        </p:nvSpPr>
        <p:spPr>
          <a:xfrm>
            <a:off x="4343401" y="5943600"/>
            <a:ext cx="4648200" cy="646331"/>
          </a:xfrm>
          <a:prstGeom prst="rect">
            <a:avLst/>
          </a:prstGeom>
          <a:noFill/>
        </p:spPr>
        <p:txBody>
          <a:bodyPr wrap="square" rtlCol="0">
            <a:spAutoFit/>
          </a:bodyPr>
          <a:lstStyle/>
          <a:p>
            <a:r>
              <a:rPr lang="en-US" dirty="0"/>
              <a:t>Board Approved:</a:t>
            </a:r>
          </a:p>
          <a:p>
            <a:r>
              <a:rPr lang="en-US" dirty="0"/>
              <a:t>Implemented:</a:t>
            </a:r>
          </a:p>
        </p:txBody>
      </p:sp>
    </p:spTree>
    <p:extLst>
      <p:ext uri="{BB962C8B-B14F-4D97-AF65-F5344CB8AC3E}">
        <p14:creationId xmlns:p14="http://schemas.microsoft.com/office/powerpoint/2010/main" val="363797409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81000" y="381000"/>
            <a:ext cx="8458200" cy="5324535"/>
          </a:xfrm>
          <a:prstGeom prst="rect">
            <a:avLst/>
          </a:prstGeom>
          <a:noFill/>
        </p:spPr>
        <p:txBody>
          <a:bodyPr wrap="square" rtlCol="0">
            <a:spAutoFit/>
          </a:bodyPr>
          <a:lstStyle/>
          <a:p>
            <a:endParaRPr lang="en-US" sz="3600" b="1" dirty="0"/>
          </a:p>
          <a:p>
            <a:r>
              <a:rPr lang="en-US" sz="3600" b="1" dirty="0"/>
              <a:t>Mission Statement:</a:t>
            </a:r>
          </a:p>
          <a:p>
            <a:endParaRPr lang="en-US" sz="2000" dirty="0"/>
          </a:p>
          <a:p>
            <a:r>
              <a:rPr lang="en-US" sz="2000" dirty="0"/>
              <a:t>The Dorothy L. Bullock School, as a multicultural and diverse learning community, prepares each student for an ever-changing world. We are committed to fostering each child’s full academic potential , building each child’s self-esteem, and empowering each child to become a responsible, respectful, contributing citizen and life-long learner.</a:t>
            </a:r>
          </a:p>
          <a:p>
            <a:endParaRPr lang="en-US" dirty="0"/>
          </a:p>
          <a:p>
            <a:r>
              <a:rPr lang="en-US" sz="4000" b="1" dirty="0"/>
              <a:t>Vision:</a:t>
            </a:r>
          </a:p>
          <a:p>
            <a:endParaRPr lang="en-US" sz="2400" dirty="0"/>
          </a:p>
          <a:p>
            <a:r>
              <a:rPr lang="en-US" sz="2400" dirty="0"/>
              <a:t>The Dorothy L. Bullock School is where today’s</a:t>
            </a:r>
            <a:r>
              <a:rPr lang="en-US" sz="2400" i="1" dirty="0"/>
              <a:t> learners </a:t>
            </a:r>
            <a:r>
              <a:rPr lang="en-US" sz="2400" dirty="0"/>
              <a:t>become tomorrow’s </a:t>
            </a:r>
            <a:r>
              <a:rPr lang="en-US" sz="2400" i="1" dirty="0"/>
              <a:t>leaders. </a:t>
            </a:r>
          </a:p>
          <a:p>
            <a:endParaRPr lang="en-US" dirty="0"/>
          </a:p>
        </p:txBody>
      </p:sp>
      <p:sp>
        <p:nvSpPr>
          <p:cNvPr id="3" name="Rectangle 2"/>
          <p:cNvSpPr/>
          <p:nvPr/>
        </p:nvSpPr>
        <p:spPr>
          <a:xfrm>
            <a:off x="152400" y="228600"/>
            <a:ext cx="8839200" cy="6477000"/>
          </a:xfrm>
          <a:prstGeom prst="rect">
            <a:avLst/>
          </a:prstGeom>
          <a:no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24418986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57200" y="533400"/>
            <a:ext cx="8153400" cy="4308872"/>
          </a:xfrm>
          <a:prstGeom prst="rect">
            <a:avLst/>
          </a:prstGeom>
          <a:noFill/>
        </p:spPr>
        <p:txBody>
          <a:bodyPr wrap="square" rtlCol="0">
            <a:spAutoFit/>
          </a:bodyPr>
          <a:lstStyle/>
          <a:p>
            <a:r>
              <a:rPr lang="en-US" sz="3600" b="1" dirty="0"/>
              <a:t>Philosophy of Art Education: </a:t>
            </a:r>
          </a:p>
          <a:p>
            <a:endParaRPr lang="en-US" dirty="0"/>
          </a:p>
          <a:p>
            <a:r>
              <a:rPr lang="en-US" sz="2000" dirty="0"/>
              <a:t>It is the belief of the Dorothy L. Bullock Art Department that, at this elementary level, Art class should be an introduction to art from many different cultures and time periods, as well as numerous techniques for creating art. Art class can and will reinforce lessons from throughout the elementary curriculum, such as math, science, and reading. </a:t>
            </a:r>
          </a:p>
          <a:p>
            <a:r>
              <a:rPr lang="en-US" sz="2000" dirty="0"/>
              <a:t>Art teaches and provides opportunities for students to build self-esteem, work together, self-evaluate, respect others’ opinions, embrace diversity, and persevere when faced with challenges. Art allows students to make mistakes and find ways to fix those mistakes in a positive manner. These critical thinking skills translate into real-life character building, self-expression, and higher-level thinking skills. </a:t>
            </a:r>
          </a:p>
        </p:txBody>
      </p:sp>
      <p:sp>
        <p:nvSpPr>
          <p:cNvPr id="3" name="Rectangle 2"/>
          <p:cNvSpPr/>
          <p:nvPr/>
        </p:nvSpPr>
        <p:spPr>
          <a:xfrm>
            <a:off x="152400" y="228600"/>
            <a:ext cx="8839200" cy="6477000"/>
          </a:xfrm>
          <a:prstGeom prst="rect">
            <a:avLst/>
          </a:prstGeom>
          <a:no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37593873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57200" y="463689"/>
            <a:ext cx="8153400" cy="5878532"/>
          </a:xfrm>
          <a:prstGeom prst="rect">
            <a:avLst/>
          </a:prstGeom>
        </p:spPr>
        <p:txBody>
          <a:bodyPr wrap="square">
            <a:spAutoFit/>
          </a:bodyPr>
          <a:lstStyle/>
          <a:p>
            <a:r>
              <a:rPr lang="en-US" b="1" dirty="0"/>
              <a:t>Modifications/ Accommodations</a:t>
            </a:r>
          </a:p>
          <a:p>
            <a:r>
              <a:rPr lang="en-US" dirty="0"/>
              <a:t>  </a:t>
            </a:r>
          </a:p>
          <a:p>
            <a:pPr marL="285750" lvl="0" indent="-285750">
              <a:buFont typeface="Arial" panose="020B0604020202020204" pitchFamily="34" charset="0"/>
              <a:buChar char="•"/>
            </a:pPr>
            <a:r>
              <a:rPr lang="en-US" sz="2000" dirty="0"/>
              <a:t>Use concrete examples of concepts before teaching the abstract.</a:t>
            </a:r>
          </a:p>
          <a:p>
            <a:pPr marL="285750" lvl="0" indent="-285750">
              <a:buFont typeface="Arial" panose="020B0604020202020204" pitchFamily="34" charset="0"/>
              <a:buChar char="•"/>
            </a:pPr>
            <a:r>
              <a:rPr lang="en-US" sz="2000" dirty="0"/>
              <a:t>Provide an overview of the lesson before beginning.</a:t>
            </a:r>
          </a:p>
          <a:p>
            <a:pPr marL="285750" lvl="0" indent="-285750">
              <a:buFont typeface="Arial" panose="020B0604020202020204" pitchFamily="34" charset="0"/>
              <a:buChar char="•"/>
            </a:pPr>
            <a:r>
              <a:rPr lang="en-US" sz="2000" dirty="0"/>
              <a:t>Monitor the student’s comprehension of language used during instruction.</a:t>
            </a:r>
          </a:p>
          <a:p>
            <a:pPr marL="285750" lvl="0" indent="-285750">
              <a:buFont typeface="Arial" panose="020B0604020202020204" pitchFamily="34" charset="0"/>
              <a:buChar char="•"/>
            </a:pPr>
            <a:r>
              <a:rPr lang="en-US" sz="2000" dirty="0"/>
              <a:t>Schedule frequent, short conferences with the student to check for comprehension.</a:t>
            </a:r>
          </a:p>
          <a:p>
            <a:pPr marL="285750" lvl="0" indent="-285750">
              <a:buFont typeface="Arial" panose="020B0604020202020204" pitchFamily="34" charset="0"/>
              <a:buChar char="•"/>
            </a:pPr>
            <a:r>
              <a:rPr lang="en-US" sz="2000" dirty="0"/>
              <a:t>Provide consistent review of any lesson before introducing new information.</a:t>
            </a:r>
          </a:p>
          <a:p>
            <a:pPr marL="285750" lvl="0" indent="-285750">
              <a:buFont typeface="Arial" panose="020B0604020202020204" pitchFamily="34" charset="0"/>
              <a:buChar char="•"/>
            </a:pPr>
            <a:r>
              <a:rPr lang="en-US" sz="2000" dirty="0"/>
              <a:t>Give additional presentations by varying the methods using repetition, simpler explanations, examples, and modeling.</a:t>
            </a:r>
          </a:p>
          <a:p>
            <a:pPr marL="285750" lvl="0" indent="-285750">
              <a:buFont typeface="Arial" panose="020B0604020202020204" pitchFamily="34" charset="0"/>
              <a:buChar char="•"/>
            </a:pPr>
            <a:r>
              <a:rPr lang="en-US" sz="2000" dirty="0"/>
              <a:t>Request verbal responses to indicate comprehension.</a:t>
            </a:r>
          </a:p>
          <a:p>
            <a:pPr marL="285750" lvl="0" indent="-285750">
              <a:buFont typeface="Arial" panose="020B0604020202020204" pitchFamily="34" charset="0"/>
              <a:buChar char="•"/>
            </a:pPr>
            <a:r>
              <a:rPr lang="en-US" sz="2000" dirty="0"/>
              <a:t>Assign tasks at an appropriate reading level.</a:t>
            </a:r>
          </a:p>
          <a:p>
            <a:pPr marL="285750" lvl="0" indent="-285750">
              <a:buFont typeface="Arial" panose="020B0604020202020204" pitchFamily="34" charset="0"/>
              <a:buChar char="•"/>
            </a:pPr>
            <a:r>
              <a:rPr lang="en-US" sz="2000" dirty="0"/>
              <a:t>Allow for the oral administration of tests if needed. Paraphrase information.</a:t>
            </a:r>
          </a:p>
          <a:p>
            <a:pPr marL="285750" lvl="0" indent="-285750">
              <a:buFont typeface="Arial" panose="020B0604020202020204" pitchFamily="34" charset="0"/>
              <a:buChar char="•"/>
            </a:pPr>
            <a:r>
              <a:rPr lang="en-US" sz="2000" dirty="0"/>
              <a:t>Avoid use of abstract language such as metaphors, idioms, and puns.</a:t>
            </a:r>
          </a:p>
          <a:p>
            <a:pPr marL="285750" lvl="0" indent="-285750">
              <a:buFont typeface="Arial" panose="020B0604020202020204" pitchFamily="34" charset="0"/>
              <a:buChar char="•"/>
            </a:pPr>
            <a:r>
              <a:rPr lang="en-US" sz="2000" dirty="0"/>
              <a:t>Keep sentence structures simple.</a:t>
            </a:r>
          </a:p>
          <a:p>
            <a:pPr marL="285750" lvl="0" indent="-285750">
              <a:buFont typeface="Arial" panose="020B0604020202020204" pitchFamily="34" charset="0"/>
              <a:buChar char="•"/>
            </a:pPr>
            <a:endParaRPr lang="en-US" sz="2000" dirty="0"/>
          </a:p>
        </p:txBody>
      </p:sp>
      <p:sp>
        <p:nvSpPr>
          <p:cNvPr id="4" name="Rectangle 3"/>
          <p:cNvSpPr/>
          <p:nvPr/>
        </p:nvSpPr>
        <p:spPr>
          <a:xfrm>
            <a:off x="152400" y="228600"/>
            <a:ext cx="8839200" cy="6477000"/>
          </a:xfrm>
          <a:prstGeom prst="rect">
            <a:avLst/>
          </a:prstGeom>
          <a:no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02610991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57200" y="463689"/>
            <a:ext cx="8153400" cy="923330"/>
          </a:xfrm>
          <a:prstGeom prst="rect">
            <a:avLst/>
          </a:prstGeom>
        </p:spPr>
        <p:txBody>
          <a:bodyPr wrap="square">
            <a:spAutoFit/>
          </a:bodyPr>
          <a:lstStyle/>
          <a:p>
            <a:r>
              <a:rPr lang="en-US" b="1" dirty="0"/>
              <a:t>Modifications/ Accommodations (continued)</a:t>
            </a:r>
          </a:p>
          <a:p>
            <a:endParaRPr lang="en-US" b="1" dirty="0"/>
          </a:p>
          <a:p>
            <a:endParaRPr lang="en-US" b="1" dirty="0"/>
          </a:p>
        </p:txBody>
      </p:sp>
      <p:sp>
        <p:nvSpPr>
          <p:cNvPr id="4" name="Rectangle 3"/>
          <p:cNvSpPr/>
          <p:nvPr/>
        </p:nvSpPr>
        <p:spPr>
          <a:xfrm>
            <a:off x="152400" y="228600"/>
            <a:ext cx="8839200" cy="6477000"/>
          </a:xfrm>
          <a:prstGeom prst="rect">
            <a:avLst/>
          </a:prstGeom>
          <a:no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Rectangle 1"/>
          <p:cNvSpPr/>
          <p:nvPr/>
        </p:nvSpPr>
        <p:spPr>
          <a:xfrm>
            <a:off x="457200" y="1469172"/>
            <a:ext cx="8153400" cy="4093428"/>
          </a:xfrm>
          <a:prstGeom prst="rect">
            <a:avLst/>
          </a:prstGeom>
        </p:spPr>
        <p:txBody>
          <a:bodyPr wrap="square">
            <a:spAutoFit/>
          </a:bodyPr>
          <a:lstStyle/>
          <a:p>
            <a:pPr marL="285750" lvl="0" indent="-285750">
              <a:buFont typeface="Arial" panose="020B0604020202020204" pitchFamily="34" charset="0"/>
              <a:buChar char="•"/>
            </a:pPr>
            <a:r>
              <a:rPr lang="en-US" sz="2000" dirty="0"/>
              <a:t>Encourage feedback from student to check for understanding.</a:t>
            </a:r>
          </a:p>
          <a:p>
            <a:pPr marL="285750" lvl="0" indent="-285750">
              <a:buFont typeface="Arial" panose="020B0604020202020204" pitchFamily="34" charset="0"/>
              <a:buChar char="•"/>
            </a:pPr>
            <a:r>
              <a:rPr lang="en-US" sz="2000" dirty="0"/>
              <a:t>Alert student’s attention before expressing key points.</a:t>
            </a:r>
          </a:p>
          <a:p>
            <a:pPr marL="285750" lvl="0" indent="-285750">
              <a:buFont typeface="Arial" panose="020B0604020202020204" pitchFamily="34" charset="0"/>
              <a:buChar char="•"/>
            </a:pPr>
            <a:r>
              <a:rPr lang="en-US" sz="2000" dirty="0"/>
              <a:t>Utilize visual aids such as charts and graphs.</a:t>
            </a:r>
          </a:p>
          <a:p>
            <a:pPr marL="285750" lvl="0" indent="-285750">
              <a:buFont typeface="Arial" panose="020B0604020202020204" pitchFamily="34" charset="0"/>
              <a:buChar char="•"/>
            </a:pPr>
            <a:r>
              <a:rPr lang="en-US" sz="2000" dirty="0"/>
              <a:t>Utilize manipulative, hands-on activities whenever possible.</a:t>
            </a:r>
          </a:p>
          <a:p>
            <a:pPr marL="285750" lvl="0" indent="-285750">
              <a:buFont typeface="Arial" panose="020B0604020202020204" pitchFamily="34" charset="0"/>
              <a:buChar char="•"/>
            </a:pPr>
            <a:r>
              <a:rPr lang="en-US" sz="2000" dirty="0"/>
              <a:t>Cue student by calling his/her name before asking questions.</a:t>
            </a:r>
          </a:p>
          <a:p>
            <a:pPr marL="285750" lvl="0" indent="-285750">
              <a:buFont typeface="Arial" panose="020B0604020202020204" pitchFamily="34" charset="0"/>
              <a:buChar char="•"/>
            </a:pPr>
            <a:r>
              <a:rPr lang="en-US" sz="2000" dirty="0"/>
              <a:t>Provide an established early routine.</a:t>
            </a:r>
          </a:p>
          <a:p>
            <a:pPr marL="285750" lvl="0" indent="-285750">
              <a:buFont typeface="Arial" panose="020B0604020202020204" pitchFamily="34" charset="0"/>
              <a:buChar char="•"/>
            </a:pPr>
            <a:r>
              <a:rPr lang="en-US" sz="2000" dirty="0"/>
              <a:t>Provide clear rules and consistently enforce them.</a:t>
            </a:r>
          </a:p>
          <a:p>
            <a:pPr marL="285750" lvl="0" indent="-285750">
              <a:buFont typeface="Arial" panose="020B0604020202020204" pitchFamily="34" charset="0"/>
              <a:buChar char="•"/>
            </a:pPr>
            <a:r>
              <a:rPr lang="en-US" sz="2000" dirty="0"/>
              <a:t>Use classroom economy to positively reinforce behavior. </a:t>
            </a:r>
          </a:p>
          <a:p>
            <a:pPr marL="285750" lvl="0" indent="-285750">
              <a:buFont typeface="Arial" panose="020B0604020202020204" pitchFamily="34" charset="0"/>
              <a:buChar char="•"/>
            </a:pPr>
            <a:r>
              <a:rPr lang="en-US" sz="2000" dirty="0"/>
              <a:t>Utilize cooperative learning strategies when appropriate.</a:t>
            </a:r>
          </a:p>
          <a:p>
            <a:pPr marL="285750" lvl="0" indent="-285750">
              <a:buFont typeface="Arial" panose="020B0604020202020204" pitchFamily="34" charset="0"/>
              <a:buChar char="•"/>
            </a:pPr>
            <a:r>
              <a:rPr lang="en-US" sz="2000" dirty="0"/>
              <a:t>Assign a peer helper to check understanding of directions.</a:t>
            </a:r>
          </a:p>
          <a:p>
            <a:pPr marL="285750" lvl="0" indent="-285750">
              <a:buFont typeface="Arial" panose="020B0604020202020204" pitchFamily="34" charset="0"/>
              <a:buChar char="•"/>
            </a:pPr>
            <a:r>
              <a:rPr lang="en-US" sz="2000" dirty="0"/>
              <a:t>Shape approximations for desired behavior by providing direct reinforcements such as praise or immediate feedback of correct answers.</a:t>
            </a:r>
          </a:p>
          <a:p>
            <a:pPr marL="285750" lvl="0" indent="-285750">
              <a:buFont typeface="Arial" panose="020B0604020202020204" pitchFamily="34" charset="0"/>
              <a:buChar char="•"/>
            </a:pPr>
            <a:r>
              <a:rPr lang="en-US" sz="2000" dirty="0"/>
              <a:t>Seat student close to teacher.</a:t>
            </a:r>
          </a:p>
        </p:txBody>
      </p:sp>
    </p:spTree>
    <p:extLst>
      <p:ext uri="{BB962C8B-B14F-4D97-AF65-F5344CB8AC3E}">
        <p14:creationId xmlns:p14="http://schemas.microsoft.com/office/powerpoint/2010/main" val="371741216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57200" y="463689"/>
            <a:ext cx="8153400" cy="5509200"/>
          </a:xfrm>
          <a:prstGeom prst="rect">
            <a:avLst/>
          </a:prstGeom>
        </p:spPr>
        <p:txBody>
          <a:bodyPr wrap="square">
            <a:spAutoFit/>
          </a:bodyPr>
          <a:lstStyle/>
          <a:p>
            <a:r>
              <a:rPr lang="en-US" b="1" dirty="0"/>
              <a:t>Modifications/ Accommodations (continued)</a:t>
            </a:r>
          </a:p>
          <a:p>
            <a:endParaRPr lang="en-US" b="1" dirty="0"/>
          </a:p>
          <a:p>
            <a:endParaRPr lang="en-US" b="1" dirty="0"/>
          </a:p>
          <a:p>
            <a:endParaRPr lang="en-US" b="1" dirty="0"/>
          </a:p>
          <a:p>
            <a:pPr marL="285750" lvl="0" indent="-285750">
              <a:buFont typeface="Arial" panose="020B0604020202020204" pitchFamily="34" charset="0"/>
              <a:buChar char="•"/>
            </a:pPr>
            <a:r>
              <a:rPr lang="en-US" sz="2000" dirty="0"/>
              <a:t>Make a positive, personal comment every time the student shows interest.</a:t>
            </a:r>
          </a:p>
          <a:p>
            <a:pPr marL="285750" lvl="0" indent="-285750">
              <a:buFont typeface="Arial" panose="020B0604020202020204" pitchFamily="34" charset="0"/>
              <a:buChar char="•"/>
            </a:pPr>
            <a:r>
              <a:rPr lang="en-US" sz="2000" dirty="0"/>
              <a:t>Make frequent checks for assignment progress/completion.</a:t>
            </a:r>
          </a:p>
          <a:p>
            <a:pPr marL="285750" lvl="0" indent="-285750">
              <a:buFont typeface="Arial" panose="020B0604020202020204" pitchFamily="34" charset="0"/>
              <a:buChar char="•"/>
            </a:pPr>
            <a:r>
              <a:rPr lang="en-US" sz="2000" dirty="0"/>
              <a:t>Give advance warning of when transition is going to take place.</a:t>
            </a:r>
          </a:p>
          <a:p>
            <a:pPr marL="285750" lvl="0" indent="-285750">
              <a:buFont typeface="Arial" panose="020B0604020202020204" pitchFamily="34" charset="0"/>
              <a:buChar char="•"/>
            </a:pPr>
            <a:r>
              <a:rPr lang="en-US" sz="2000" dirty="0"/>
              <a:t>Use physical proximity and touch to help student refocus.</a:t>
            </a:r>
          </a:p>
          <a:p>
            <a:pPr marL="285750" lvl="0" indent="-285750">
              <a:buFont typeface="Arial" panose="020B0604020202020204" pitchFamily="34" charset="0"/>
              <a:buChar char="•"/>
            </a:pPr>
            <a:r>
              <a:rPr lang="en-US" sz="2000" dirty="0"/>
              <a:t>Help keep student’s work area free of unnecessary materials.</a:t>
            </a:r>
          </a:p>
          <a:p>
            <a:pPr marL="285750" lvl="0" indent="-285750">
              <a:buFont typeface="Arial" panose="020B0604020202020204" pitchFamily="34" charset="0"/>
              <a:buChar char="•"/>
            </a:pPr>
            <a:r>
              <a:rPr lang="en-US" sz="2000" dirty="0"/>
              <a:t>Provide opportunities for movement.</a:t>
            </a:r>
          </a:p>
          <a:p>
            <a:pPr marL="285750" lvl="0" indent="-285750">
              <a:buFont typeface="Arial" panose="020B0604020202020204" pitchFamily="34" charset="0"/>
              <a:buChar char="•"/>
            </a:pPr>
            <a:r>
              <a:rPr lang="en-US" sz="2000" dirty="0"/>
              <a:t>Increase time allowed for completion of tests or assignments.</a:t>
            </a:r>
          </a:p>
          <a:p>
            <a:pPr marL="285750" lvl="0" indent="-285750">
              <a:buFont typeface="Arial" panose="020B0604020202020204" pitchFamily="34" charset="0"/>
              <a:buChar char="•"/>
            </a:pPr>
            <a:r>
              <a:rPr lang="en-US" sz="2000" dirty="0"/>
              <a:t>Reduce the amount of work or lengths of tests.</a:t>
            </a:r>
          </a:p>
          <a:p>
            <a:pPr marL="285750" lvl="0" indent="-285750">
              <a:buFont typeface="Arial" panose="020B0604020202020204" pitchFamily="34" charset="0"/>
              <a:buChar char="•"/>
            </a:pPr>
            <a:r>
              <a:rPr lang="en-US" sz="2000" dirty="0"/>
              <a:t>Prioritize assignments and/or steps to completing assignments for the student.</a:t>
            </a:r>
          </a:p>
          <a:p>
            <a:pPr marL="285750" lvl="0" indent="-285750">
              <a:buFont typeface="Arial" panose="020B0604020202020204" pitchFamily="34" charset="0"/>
              <a:buChar char="•"/>
            </a:pPr>
            <a:r>
              <a:rPr lang="en-US" sz="2000" dirty="0"/>
              <a:t>Make frequent checks for assignments progress/completion.</a:t>
            </a:r>
          </a:p>
          <a:p>
            <a:pPr marL="285750" lvl="0" indent="-285750">
              <a:buFont typeface="Arial" panose="020B0604020202020204" pitchFamily="34" charset="0"/>
              <a:buChar char="•"/>
            </a:pPr>
            <a:r>
              <a:rPr lang="en-US" sz="2000" dirty="0"/>
              <a:t>Check on progress often in the first few minutes of work.</a:t>
            </a:r>
          </a:p>
          <a:p>
            <a:endParaRPr lang="en-US" sz="2000" b="1" dirty="0"/>
          </a:p>
        </p:txBody>
      </p:sp>
      <p:sp>
        <p:nvSpPr>
          <p:cNvPr id="4" name="Rectangle 3"/>
          <p:cNvSpPr/>
          <p:nvPr/>
        </p:nvSpPr>
        <p:spPr>
          <a:xfrm>
            <a:off x="152400" y="228600"/>
            <a:ext cx="8839200" cy="6477000"/>
          </a:xfrm>
          <a:prstGeom prst="rect">
            <a:avLst/>
          </a:prstGeom>
          <a:no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87964163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 y="163513"/>
            <a:ext cx="8894763" cy="65293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tangle 1"/>
          <p:cNvSpPr/>
          <p:nvPr/>
        </p:nvSpPr>
        <p:spPr>
          <a:xfrm>
            <a:off x="381000" y="533400"/>
            <a:ext cx="8458200" cy="5355312"/>
          </a:xfrm>
          <a:prstGeom prst="rect">
            <a:avLst/>
          </a:prstGeom>
        </p:spPr>
        <p:txBody>
          <a:bodyPr wrap="square">
            <a:spAutoFit/>
          </a:bodyPr>
          <a:lstStyle/>
          <a:p>
            <a:r>
              <a:rPr lang="en-US" b="1" dirty="0"/>
              <a:t>Modifications/Accommodations for the English Language Learners (ELL)</a:t>
            </a:r>
          </a:p>
          <a:p>
            <a:r>
              <a:rPr lang="en-US" dirty="0"/>
              <a:t> </a:t>
            </a:r>
          </a:p>
          <a:p>
            <a:r>
              <a:rPr lang="en-US" dirty="0"/>
              <a:t>ELL students need modified instruction to learn both English and content. </a:t>
            </a:r>
          </a:p>
          <a:p>
            <a:endParaRPr lang="en-US" dirty="0"/>
          </a:p>
          <a:p>
            <a:pPr marL="285750" indent="-285750">
              <a:buFont typeface="Arial" panose="020B0604020202020204" pitchFamily="34" charset="0"/>
              <a:buChar char="•"/>
            </a:pPr>
            <a:r>
              <a:rPr lang="en-US" dirty="0"/>
              <a:t>Simplify complex questions</a:t>
            </a:r>
          </a:p>
          <a:p>
            <a:pPr marL="285750" lvl="0" indent="-285750">
              <a:buFont typeface="Arial" panose="020B0604020202020204" pitchFamily="34" charset="0"/>
              <a:buChar char="•"/>
            </a:pPr>
            <a:r>
              <a:rPr lang="en-US" dirty="0"/>
              <a:t>Use concrete language and questions</a:t>
            </a:r>
          </a:p>
          <a:p>
            <a:pPr marL="285750" lvl="0" indent="-285750">
              <a:buFont typeface="Arial" panose="020B0604020202020204" pitchFamily="34" charset="0"/>
              <a:buChar char="•"/>
            </a:pPr>
            <a:r>
              <a:rPr lang="en-US" dirty="0"/>
              <a:t>Give simple instructions</a:t>
            </a:r>
          </a:p>
          <a:p>
            <a:pPr marL="285750" lvl="0" indent="-285750">
              <a:buFont typeface="Arial" panose="020B0604020202020204" pitchFamily="34" charset="0"/>
              <a:buChar char="•"/>
            </a:pPr>
            <a:r>
              <a:rPr lang="en-US" dirty="0"/>
              <a:t>Provide extended time to complete artwork</a:t>
            </a:r>
          </a:p>
          <a:p>
            <a:pPr marL="285750" lvl="0" indent="-285750">
              <a:buFont typeface="Arial" panose="020B0604020202020204" pitchFamily="34" charset="0"/>
              <a:buChar char="•"/>
            </a:pPr>
            <a:r>
              <a:rPr lang="en-US" dirty="0"/>
              <a:t>Emphasize the most important vocabulary words of a lesson</a:t>
            </a:r>
          </a:p>
          <a:p>
            <a:pPr marL="285750" lvl="0" indent="-285750">
              <a:buFont typeface="Arial" panose="020B0604020202020204" pitchFamily="34" charset="0"/>
              <a:buChar char="•"/>
            </a:pPr>
            <a:r>
              <a:rPr lang="en-US" dirty="0"/>
              <a:t>Repeat or rephrase often</a:t>
            </a:r>
          </a:p>
          <a:p>
            <a:pPr marL="285750" lvl="0" indent="-285750">
              <a:buFont typeface="Arial" panose="020B0604020202020204" pitchFamily="34" charset="0"/>
              <a:buChar char="•"/>
            </a:pPr>
            <a:r>
              <a:rPr lang="en-US" dirty="0"/>
              <a:t>Use modeling</a:t>
            </a:r>
          </a:p>
          <a:p>
            <a:pPr marL="285750" lvl="0" indent="-285750">
              <a:buFont typeface="Arial" panose="020B0604020202020204" pitchFamily="34" charset="0"/>
              <a:buChar char="•"/>
            </a:pPr>
            <a:r>
              <a:rPr lang="en-US" dirty="0"/>
              <a:t>Teach to varied learning styles</a:t>
            </a:r>
          </a:p>
          <a:p>
            <a:pPr marL="285750" lvl="0" indent="-285750">
              <a:buFont typeface="Arial" panose="020B0604020202020204" pitchFamily="34" charset="0"/>
              <a:buChar char="•"/>
            </a:pPr>
            <a:r>
              <a:rPr lang="en-US" dirty="0"/>
              <a:t>Provide wait times (15-20 seconds)</a:t>
            </a:r>
          </a:p>
          <a:p>
            <a:pPr marL="285750" lvl="0" indent="-285750">
              <a:buFont typeface="Arial" panose="020B0604020202020204" pitchFamily="34" charset="0"/>
              <a:buChar char="•"/>
            </a:pPr>
            <a:r>
              <a:rPr lang="en-US" dirty="0"/>
              <a:t>Assign students to an English speaking study buddy</a:t>
            </a:r>
          </a:p>
          <a:p>
            <a:pPr marL="285750" lvl="0" indent="-285750">
              <a:buFont typeface="Arial" panose="020B0604020202020204" pitchFamily="34" charset="0"/>
              <a:buChar char="•"/>
            </a:pPr>
            <a:r>
              <a:rPr lang="en-US" dirty="0"/>
              <a:t>Utilize cooperative learning groups</a:t>
            </a:r>
          </a:p>
          <a:p>
            <a:pPr marL="285750" lvl="0" indent="-285750">
              <a:buFont typeface="Arial" panose="020B0604020202020204" pitchFamily="34" charset="0"/>
              <a:buChar char="•"/>
            </a:pPr>
            <a:r>
              <a:rPr lang="en-US" dirty="0"/>
              <a:t>Incorporate the 4 skills of language: reading/writing/listening/speaking</a:t>
            </a:r>
          </a:p>
          <a:p>
            <a:pPr marL="285750" lvl="0" indent="-285750">
              <a:buFont typeface="Arial" panose="020B0604020202020204" pitchFamily="34" charset="0"/>
              <a:buChar char="•"/>
            </a:pPr>
            <a:r>
              <a:rPr lang="en-US" dirty="0"/>
              <a:t>Check for understanding using “show me” techniques</a:t>
            </a:r>
          </a:p>
          <a:p>
            <a:pPr marL="285750" lvl="0" indent="-285750">
              <a:buFont typeface="Arial" panose="020B0604020202020204" pitchFamily="34" charset="0"/>
              <a:buChar char="•"/>
            </a:pPr>
            <a:r>
              <a:rPr lang="en-US" dirty="0"/>
              <a:t>Make use of any translation tools from the internet</a:t>
            </a:r>
          </a:p>
          <a:p>
            <a:pPr marL="285750" lvl="0" indent="-285750">
              <a:buFont typeface="Arial" panose="020B0604020202020204" pitchFamily="34" charset="0"/>
              <a:buChar char="•"/>
            </a:pPr>
            <a:r>
              <a:rPr lang="en-US" dirty="0"/>
              <a:t>Use/post vocabulary from student’s language with English vocabulary</a:t>
            </a:r>
          </a:p>
        </p:txBody>
      </p:sp>
    </p:spTree>
    <p:extLst>
      <p:ext uri="{BB962C8B-B14F-4D97-AF65-F5344CB8AC3E}">
        <p14:creationId xmlns:p14="http://schemas.microsoft.com/office/powerpoint/2010/main" val="206410780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4E7D2E8ED695D84C929334D262216DAB" ma:contentTypeVersion="4" ma:contentTypeDescription="Create a new document." ma:contentTypeScope="" ma:versionID="c0667aaff5e7303bc8b045e0e09656fa">
  <xsd:schema xmlns:xsd="http://www.w3.org/2001/XMLSchema" xmlns:xs="http://www.w3.org/2001/XMLSchema" xmlns:p="http://schemas.microsoft.com/office/2006/metadata/properties" xmlns:ns2="b2c44123-0466-49fa-9005-7d0670eac155" targetNamespace="http://schemas.microsoft.com/office/2006/metadata/properties" ma:root="true" ma:fieldsID="36f0d3718a4cde2f77a1baaea0ff0ce5" ns2:_="">
    <xsd:import namespace="b2c44123-0466-49fa-9005-7d0670eac155"/>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2c44123-0466-49fa-9005-7d0670eac15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0A9B128A-4D84-41CF-9459-0FADF8E8D511}"/>
</file>

<file path=customXml/itemProps2.xml><?xml version="1.0" encoding="utf-8"?>
<ds:datastoreItem xmlns:ds="http://schemas.openxmlformats.org/officeDocument/2006/customXml" ds:itemID="{730C0E6B-90CD-4787-BBCD-2F18D57FB65F}"/>
</file>

<file path=customXml/itemProps3.xml><?xml version="1.0" encoding="utf-8"?>
<ds:datastoreItem xmlns:ds="http://schemas.openxmlformats.org/officeDocument/2006/customXml" ds:itemID="{D73614B0-9F16-4678-AC3A-83988E06C7BA}"/>
</file>

<file path=docProps/app.xml><?xml version="1.0" encoding="utf-8"?>
<Properties xmlns="http://schemas.openxmlformats.org/officeDocument/2006/extended-properties" xmlns:vt="http://schemas.openxmlformats.org/officeDocument/2006/docPropsVTypes">
  <TotalTime>282</TotalTime>
  <Words>709</Words>
  <Application>Microsoft Office PowerPoint</Application>
  <PresentationFormat>On-screen Show (4:3)</PresentationFormat>
  <Paragraphs>79</Paragraphs>
  <Slides>7</Slides>
  <Notes>2</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7</vt:i4>
      </vt:variant>
    </vt:vector>
  </HeadingPairs>
  <TitlesOfParts>
    <vt:vector size="10" baseType="lpstr">
      <vt:lpstr>Arial</vt:lpstr>
      <vt:lpstr>Calibri</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Glassboro Public Schools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Glassboro Public Schools</dc:creator>
  <cp:lastModifiedBy>Perry, Bernadette</cp:lastModifiedBy>
  <cp:revision>33</cp:revision>
  <dcterms:created xsi:type="dcterms:W3CDTF">2016-05-12T15:21:24Z</dcterms:created>
  <dcterms:modified xsi:type="dcterms:W3CDTF">2022-05-13T17:18:13Z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0x0101004E7D2E8ED695D84C929334D262216DAB</vt:lpwstr>
  </property>
</Properties>
</file>